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1" r:id="rId2"/>
  </p:sldMasterIdLst>
  <p:sldIdLst>
    <p:sldId id="258" r:id="rId3"/>
    <p:sldId id="256" r:id="rId4"/>
    <p:sldId id="257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0688B-5FBF-4AE7-AAB3-52EDB4A846F4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25F94-61A2-46C6-962A-5E95975F7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D4A48-7C25-477C-AE30-F5118AB1E180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E64CB-4B08-42FE-B6C5-919F06F90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7D68E-7877-4E32-A26C-389A803BAE4E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E8409-CB49-4CE9-9DAD-70FDF2989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DFFF0-E7EE-4109-BCE7-8E89E3D1CA78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07951-257D-4C68-8F2D-2BEC88780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3A853-9F33-46CF-99EE-42316BCA1B37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6031-1B8A-47D0-917F-6DD75A8E72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013BB-5798-4245-A877-0FEB59EC36FD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1C7C1-32F8-4FD7-9BE0-3862F3DA5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7B3ED-8CC0-4F9D-9733-B4D1208BA28C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50673-EDBA-48B6-957F-DBB4A0202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6FBA6-3F77-4C35-A61B-8CA5CDE651E6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F919-72FD-4019-B12C-40000D946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DCBCD-0AE3-4775-ABFF-875FC48921F1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E1D76-2E4D-4727-AFDB-FA1FEA9ED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E7213-5868-4A8A-ADAE-E383FDFE5AB8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080E6-AD2B-4093-8B2C-217E46BA8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07F6D-A930-4D57-A30F-BA4333EC63DB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3CF6A-395D-421C-B1A6-5B37D94B01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C10A6-5A10-4F30-9448-D217D2CCF682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34747-924E-4F9B-8E5B-EBEA64D64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2399B-28DE-4DA3-BFAC-64B29F565D68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51B68-A807-442E-B2A1-B1057AB27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F2B75-58AE-4A21-AF23-BA749A80B3E2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FC95C-D5A6-47FA-B6DD-02CE4DFA5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42E0C-A76F-48AA-A162-54CA01F37288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DFF6-324D-420F-A515-01C02F2EA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071BA-165A-45B1-87BC-92DF386B785F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FD514-9E4A-43CA-9380-70A502207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A6434-5419-4A7D-B960-895C0D05056E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40D3C-C446-4537-B85F-6208BBEBA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43DB-3319-4254-BAAE-C29EACAC53A3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AA43-9119-4C31-81F8-EAEBD5E5C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013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013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14FD7-02AB-432E-AC40-EF44B677AF54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C92EC-41D4-4FD9-BD60-3A5F90064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bg2">
                <a:lumMod val="60000"/>
                <a:lumOff val="40000"/>
                <a:alpha val="95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5D0D22-01AF-4835-A59B-D8493722BB05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F65DD3-AD87-4566-80D7-BD9658BC4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9091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2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3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4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5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6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7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8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099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0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1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2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3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4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105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910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910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52181F9-E9E7-47D9-AC48-04279F82BB07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8910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10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B597726-8062-49F7-B997-0B1919F95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1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1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80984" y="619105"/>
            <a:ext cx="7900797" cy="2357431"/>
          </a:xfrm>
        </p:spPr>
        <p:txBody>
          <a:bodyPr lIns="0" tIns="0" rIns="18288" bIns="0" anchor="b"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Правописание </a:t>
            </a:r>
            <a:r>
              <a:rPr lang="ru-RU" sz="5600" b="1" kern="1200" dirty="0" err="1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о-е</a:t>
            </a: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после шипящих и </a:t>
            </a:r>
            <a:r>
              <a:rPr lang="ru-RU" sz="5600" b="1" kern="1200" dirty="0" err="1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ц</a:t>
            </a: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в окончаниях имен существительных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3286125"/>
            <a:ext cx="8286750" cy="3214688"/>
          </a:xfrm>
        </p:spPr>
        <p:txBody>
          <a:bodyPr lIns="0" rIns="182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chemeClr val="bg1"/>
                </a:solidFill>
              </a:rPr>
              <a:t>Подготовила </a:t>
            </a:r>
            <a:endParaRPr lang="en-US" sz="3600">
              <a:solidFill>
                <a:schemeClr val="bg1"/>
              </a:solidFill>
            </a:endParaRPr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chemeClr val="bg1"/>
                </a:solidFill>
              </a:rPr>
              <a:t>учитель русского языка и литературы</a:t>
            </a:r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chemeClr val="bg1"/>
                </a:solidFill>
              </a:rPr>
              <a:t>Кущий Марина Григорьевна </a:t>
            </a:r>
          </a:p>
          <a:p>
            <a:pPr marL="0" indent="0" algn="r" eaLnBrk="1" hangingPunct="1">
              <a:buFont typeface="Wingdings" pitchFamily="2" charset="2"/>
              <a:buNone/>
              <a:defRPr/>
            </a:pP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889" y="522434"/>
            <a:ext cx="8880469" cy="974901"/>
          </a:xfrm>
        </p:spPr>
        <p:txBody>
          <a:bodyPr lIns="0" tIns="0" rIns="18288" bIns="0" anchor="b"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Тренировочные упражнения</a:t>
            </a:r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571625"/>
            <a:ext cx="7969250" cy="5072063"/>
          </a:xfrm>
        </p:spPr>
        <p:txBody>
          <a:bodyPr lIns="0" rIns="18288"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Составить  словосочетания и обозначить орфограмму.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    </a:t>
            </a:r>
            <a:r>
              <a:rPr lang="ru-RU" sz="2000" u="sng">
                <a:solidFill>
                  <a:srgbClr val="660033"/>
                </a:solidFill>
              </a:rPr>
              <a:t>1 вариант</a:t>
            </a:r>
            <a:r>
              <a:rPr lang="ru-RU" sz="2000">
                <a:solidFill>
                  <a:srgbClr val="660033"/>
                </a:solidFill>
              </a:rPr>
              <a:t>                                 </a:t>
            </a:r>
            <a:r>
              <a:rPr lang="ru-RU" sz="2000" u="sng">
                <a:solidFill>
                  <a:srgbClr val="660033"/>
                </a:solidFill>
              </a:rPr>
              <a:t>2 вариант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          храбрец                            врач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          гордец                              живописец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Быть           упрямец         Стать            продавец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          мудрец                             земледелец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rgbClr val="660033"/>
                </a:solidFill>
              </a:rPr>
              <a:t>                     скрипач                            ленивец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000">
              <a:solidFill>
                <a:srgbClr val="660033"/>
              </a:solidFill>
            </a:endParaRPr>
          </a:p>
        </p:txBody>
      </p:sp>
      <p:sp>
        <p:nvSpPr>
          <p:cNvPr id="4" name="Левая фигурная скобка 3"/>
          <p:cNvSpPr>
            <a:spLocks/>
          </p:cNvSpPr>
          <p:nvPr/>
        </p:nvSpPr>
        <p:spPr bwMode="auto">
          <a:xfrm>
            <a:off x="1571625" y="2420938"/>
            <a:ext cx="768350" cy="1800225"/>
          </a:xfrm>
          <a:prstGeom prst="leftBrace">
            <a:avLst>
              <a:gd name="adj1" fmla="val 0"/>
              <a:gd name="adj2" fmla="val 50000"/>
            </a:avLst>
          </a:prstGeom>
          <a:noFill/>
          <a:ln w="9525" algn="ctr">
            <a:solidFill>
              <a:srgbClr val="065093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5580063" y="2420938"/>
            <a:ext cx="360362" cy="17287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778038"/>
            <a:ext cx="7900796" cy="727304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Самостоятельная работа</a:t>
            </a:r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428750"/>
            <a:ext cx="7969250" cy="5214938"/>
          </a:xfrm>
        </p:spPr>
        <p:txBody>
          <a:bodyPr lIns="0" rIns="18288"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ru-RU" sz="330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3300">
              <a:solidFill>
                <a:schemeClr val="bg1"/>
              </a:solidFill>
            </a:endParaRPr>
          </a:p>
        </p:txBody>
      </p:sp>
      <p:pic>
        <p:nvPicPr>
          <p:cNvPr id="3277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57338"/>
            <a:ext cx="6858000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3068638"/>
            <a:ext cx="187325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85728"/>
            <a:ext cx="7900796" cy="939342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Итог урока </a:t>
            </a:r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2000250"/>
            <a:ext cx="7969250" cy="4643438"/>
          </a:xfrm>
        </p:spPr>
        <p:txBody>
          <a:bodyPr lIns="0" rIns="18288"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1.  С какой орфограммой сегодня познакомились?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>
              <a:solidFill>
                <a:srgbClr val="660033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2.  От чего будет зависеть выбор гласной о или е после шипящих и ц в окончаниях имён существительных?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85728"/>
            <a:ext cx="7900796" cy="939342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Домашнее задание</a:t>
            </a:r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916113"/>
            <a:ext cx="8643937" cy="5364162"/>
          </a:xfrm>
        </p:spPr>
        <p:txBody>
          <a:bodyPr lIns="0" rIns="18288"/>
          <a:lstStyle/>
          <a:p>
            <a:pPr marL="914400" indent="-914400" eaLnBrk="1" hangingPunct="1">
              <a:buFont typeface="Wingdings 2" pitchFamily="18" charset="2"/>
              <a:buAutoNum type="arabicPeriod"/>
              <a:defRPr/>
            </a:pPr>
            <a:r>
              <a:rPr lang="ru-RU" sz="3700">
                <a:solidFill>
                  <a:srgbClr val="660033"/>
                </a:solidFill>
              </a:rPr>
              <a:t>Выучить правило.</a:t>
            </a:r>
          </a:p>
          <a:p>
            <a:pPr marL="914400" indent="-914400" eaLnBrk="1" hangingPunct="1">
              <a:buFont typeface="Wingdings 2" pitchFamily="18" charset="2"/>
              <a:buAutoNum type="arabicPeriod"/>
              <a:defRPr/>
            </a:pPr>
            <a:r>
              <a:rPr lang="ru-RU" sz="3700">
                <a:solidFill>
                  <a:srgbClr val="660033"/>
                </a:solidFill>
              </a:rPr>
              <a:t>Упр. 560</a:t>
            </a:r>
          </a:p>
          <a:p>
            <a:pPr marL="914400" indent="-914400" eaLnBrk="1" hangingPunct="1">
              <a:buFont typeface="Wingdings" pitchFamily="2" charset="2"/>
              <a:buNone/>
              <a:defRPr/>
            </a:pPr>
            <a:endParaRPr lang="ru-RU" sz="3700">
              <a:solidFill>
                <a:srgbClr val="660033"/>
              </a:solidFill>
            </a:endParaRPr>
          </a:p>
        </p:txBody>
      </p:sp>
      <p:pic>
        <p:nvPicPr>
          <p:cNvPr id="3481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852738"/>
            <a:ext cx="36766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11135" y="4782"/>
            <a:ext cx="7900796" cy="925578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Синтаксические минутки 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857375"/>
            <a:ext cx="7969250" cy="4786313"/>
          </a:xfrm>
        </p:spPr>
        <p:txBody>
          <a:bodyPr lIns="0" rIns="182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endParaRPr lang="ru-RU" sz="3600"/>
          </a:p>
        </p:txBody>
      </p:sp>
      <p:graphicFrame>
        <p:nvGraphicFramePr>
          <p:cNvPr id="14359" name="Group 23"/>
          <p:cNvGraphicFramePr>
            <a:graphicFrameLocks noGrp="1"/>
          </p:cNvGraphicFramePr>
          <p:nvPr/>
        </p:nvGraphicFramePr>
        <p:xfrm>
          <a:off x="571500" y="1052513"/>
          <a:ext cx="7786688" cy="5400675"/>
        </p:xfrm>
        <a:graphic>
          <a:graphicData uri="http://schemas.openxmlformats.org/drawingml/2006/table">
            <a:tbl>
              <a:tblPr/>
              <a:tblGrid>
                <a:gridCol w="3892550"/>
                <a:gridCol w="3894138"/>
              </a:tblGrid>
              <a:tr h="5400675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вариант</a:t>
                      </a:r>
                      <a:endParaRPr kumimoji="0" lang="ru-RU" sz="2400" b="0" i="0" u="sng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Подчеркните грамматические основы предложений, составьте схемы.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«Что строится напротив вашего дома?» - полюбопытствовал Ваня.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 Блеснул мороз, и рады мы проказам матушки зимы.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вариант</a:t>
                      </a:r>
                      <a:endParaRPr kumimoji="0" lang="ru-RU" sz="2400" b="0" i="0" u="sng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Составьте предложения по данным схемам.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1.[ ], и [ ].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2.[ ]: «[ ]».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63811"/>
            <a:ext cx="7900796" cy="804231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Словарная работа </a:t>
            </a: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125538"/>
            <a:ext cx="7969250" cy="5518150"/>
          </a:xfrm>
        </p:spPr>
        <p:txBody>
          <a:bodyPr lIns="0" rIns="18288"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Слово БЕЙ  с заменой первого звонкого звука на парный ему глухой 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+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Предлог  с творительным  падежом  из  двух  букв , одна  из  которых  обозначает  звонкий  согласный  звук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+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660033"/>
                </a:solidFill>
              </a:rPr>
              <a:t>Орфограмма  в  слове  «рубеж».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110004"/>
            <a:ext cx="7900796" cy="678129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Словарная работа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1428750"/>
            <a:ext cx="7969250" cy="5214938"/>
          </a:xfrm>
        </p:spPr>
        <p:txBody>
          <a:bodyPr lIns="0" rIns="18288"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400" u="sng">
                <a:solidFill>
                  <a:srgbClr val="660033"/>
                </a:solidFill>
              </a:rPr>
              <a:t>Пейзаж </a:t>
            </a:r>
          </a:p>
          <a:p>
            <a:pPr marL="0" indent="0" eaLnBrk="1" hangingPunct="1">
              <a:buFont typeface="Wingdings 2" pitchFamily="18" charset="2"/>
              <a:buAutoNum type="arabicPeriod"/>
              <a:defRPr/>
            </a:pPr>
            <a:r>
              <a:rPr lang="ru-RU">
                <a:solidFill>
                  <a:srgbClr val="660033"/>
                </a:solidFill>
              </a:rPr>
              <a:t>Общий вид какой-нибудь местности.</a:t>
            </a:r>
          </a:p>
          <a:p>
            <a:pPr marL="0" indent="0" eaLnBrk="1" hangingPunct="1">
              <a:buFont typeface="Wingdings 2" pitchFamily="18" charset="2"/>
              <a:buAutoNum type="arabicPeriod"/>
              <a:defRPr/>
            </a:pPr>
            <a:r>
              <a:rPr lang="ru-RU">
                <a:solidFill>
                  <a:srgbClr val="660033"/>
                </a:solidFill>
              </a:rPr>
              <a:t>Рисунок, картина, изображающая виды природы, а также описание природы в литературном произведении.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85728"/>
            <a:ext cx="7900796" cy="939342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Словарная работа </a:t>
            </a:r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755650" y="1125538"/>
            <a:ext cx="7969250" cy="5732462"/>
          </a:xfrm>
        </p:spPr>
        <p:txBody>
          <a:bodyPr lIns="0" rIns="18288"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400">
                <a:solidFill>
                  <a:srgbClr val="660033"/>
                </a:solidFill>
              </a:rPr>
              <a:t>Пейзаж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11100">
              <a:solidFill>
                <a:schemeClr val="bg1"/>
              </a:solidFill>
            </a:endParaRPr>
          </a:p>
        </p:txBody>
      </p:sp>
      <p:pic>
        <p:nvPicPr>
          <p:cNvPr id="2662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916113"/>
            <a:ext cx="6624638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128999"/>
            <a:ext cx="7900796" cy="795224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Словарная работа 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14313" y="1928813"/>
            <a:ext cx="8929687" cy="4214812"/>
          </a:xfrm>
        </p:spPr>
        <p:txBody>
          <a:bodyPr lIns="0" rIns="18288"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i="1" u="sng">
                <a:solidFill>
                  <a:srgbClr val="660033"/>
                </a:solidFill>
              </a:rPr>
              <a:t>1 вариант</a:t>
            </a:r>
            <a:r>
              <a:rPr lang="ru-RU" sz="2800">
                <a:solidFill>
                  <a:srgbClr val="660033"/>
                </a:solidFill>
              </a:rPr>
              <a:t>                      </a:t>
            </a:r>
            <a:r>
              <a:rPr lang="ru-RU" sz="2800" i="1" u="sng">
                <a:solidFill>
                  <a:srgbClr val="660033"/>
                </a:solidFill>
              </a:rPr>
              <a:t>2 вариант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>
                <a:solidFill>
                  <a:srgbClr val="660033"/>
                </a:solidFill>
              </a:rPr>
              <a:t>Подберите к слову          Составьте со словом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>
                <a:solidFill>
                  <a:srgbClr val="660033"/>
                </a:solidFill>
              </a:rPr>
              <a:t>«пейзаж» 2-3 одно-        «пейзаж» 2-3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>
                <a:solidFill>
                  <a:srgbClr val="660033"/>
                </a:solidFill>
              </a:rPr>
              <a:t>коренных слова.             словосочетания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>
                <a:solidFill>
                  <a:srgbClr val="660033"/>
                </a:solidFill>
              </a:rPr>
              <a:t>                                      или 1 предложение.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333375"/>
            <a:ext cx="7969250" cy="6310313"/>
          </a:xfrm>
        </p:spPr>
        <p:txBody>
          <a:bodyPr anchor="ctr" anchorCtr="1"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u="sng">
                <a:solidFill>
                  <a:srgbClr val="660033"/>
                </a:solidFill>
              </a:rPr>
              <a:t>ПОДГОТОВИТЕЛЬНАЯ РАБОТА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u="sng">
              <a:solidFill>
                <a:srgbClr val="660033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u="sng">
              <a:solidFill>
                <a:srgbClr val="660033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rgbClr val="660033"/>
                </a:solidFill>
              </a:rPr>
              <a:t>шёпот                 врачом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rgbClr val="660033"/>
                </a:solidFill>
              </a:rPr>
              <a:t>жёлудь                полотенцем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rgbClr val="660033"/>
                </a:solidFill>
              </a:rPr>
              <a:t>жонглёр              тучей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3600">
                <a:solidFill>
                  <a:srgbClr val="660033"/>
                </a:solidFill>
              </a:rPr>
              <a:t>шофёр                 моржом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3600">
              <a:solidFill>
                <a:srgbClr val="660033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400">
                <a:solidFill>
                  <a:schemeClr val="bg1"/>
                </a:solidFill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63" y="317500"/>
            <a:ext cx="7899400" cy="396875"/>
          </a:xfrm>
        </p:spPr>
        <p:txBody>
          <a:bodyPr lIns="0" tIns="0" rIns="18288" bIns="0" anchor="b" anchorCtr="0">
            <a:normAutofit/>
          </a:bodyPr>
          <a:lstStyle/>
          <a:p>
            <a:pPr eaLnBrk="1" hangingPunct="1">
              <a:defRPr/>
            </a:pPr>
            <a:endParaRPr lang="ru-RU" sz="5700" b="1">
              <a:solidFill>
                <a:srgbClr val="4DE1EA"/>
              </a:solidFill>
            </a:endParaRPr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285750"/>
            <a:ext cx="7969250" cy="5357813"/>
          </a:xfrm>
        </p:spPr>
        <p:txBody>
          <a:bodyPr lIns="0" rIns="18288"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Тема урока: </a:t>
            </a:r>
            <a:br>
              <a:rPr lang="ru-RU" sz="4000">
                <a:solidFill>
                  <a:srgbClr val="660033"/>
                </a:solidFill>
              </a:rPr>
            </a:br>
            <a:r>
              <a:rPr lang="ru-RU" sz="4000">
                <a:solidFill>
                  <a:srgbClr val="660033"/>
                </a:solidFill>
              </a:rPr>
              <a:t>«Буквы о-е после шипящих и ц в окончаниях существительных».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/>
            </a:r>
            <a:br>
              <a:rPr lang="ru-RU" sz="4000">
                <a:solidFill>
                  <a:srgbClr val="660033"/>
                </a:solidFill>
              </a:rPr>
            </a:br>
            <a:r>
              <a:rPr lang="ru-RU" sz="4000">
                <a:solidFill>
                  <a:srgbClr val="660033"/>
                </a:solidFill>
              </a:rPr>
              <a:t>Цели урока: </a:t>
            </a:r>
            <a:br>
              <a:rPr lang="ru-RU" sz="4000">
                <a:solidFill>
                  <a:srgbClr val="660033"/>
                </a:solidFill>
              </a:rPr>
            </a:br>
            <a:r>
              <a:rPr lang="ru-RU" sz="4000">
                <a:solidFill>
                  <a:srgbClr val="660033"/>
                </a:solidFill>
              </a:rPr>
              <a:t>1) познакомиться с ...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2) учиться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63811"/>
            <a:ext cx="7900796" cy="804231"/>
          </a:xfrm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600" b="1" kern="1200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Рассуждение - поиск.</a:t>
            </a:r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63" y="2000250"/>
            <a:ext cx="7969250" cy="4643438"/>
          </a:xfrm>
        </p:spPr>
        <p:txBody>
          <a:bodyPr lIns="0" rIns="18288"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врач</a:t>
            </a:r>
            <a:r>
              <a:rPr lang="ru-RU" sz="4000" u="sng">
                <a:solidFill>
                  <a:srgbClr val="660033"/>
                </a:solidFill>
              </a:rPr>
              <a:t>о</a:t>
            </a:r>
            <a:r>
              <a:rPr lang="ru-RU" sz="4000">
                <a:solidFill>
                  <a:srgbClr val="660033"/>
                </a:solidFill>
              </a:rPr>
              <a:t>м               товарищ</a:t>
            </a:r>
            <a:r>
              <a:rPr lang="ru-RU" sz="4000" u="sng">
                <a:solidFill>
                  <a:srgbClr val="660033"/>
                </a:solidFill>
              </a:rPr>
              <a:t>е</a:t>
            </a:r>
            <a:r>
              <a:rPr lang="ru-RU" sz="4000">
                <a:solidFill>
                  <a:srgbClr val="660033"/>
                </a:solidFill>
              </a:rPr>
              <a:t>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дворц</a:t>
            </a:r>
            <a:r>
              <a:rPr lang="ru-RU" sz="4000" u="sng">
                <a:solidFill>
                  <a:srgbClr val="660033"/>
                </a:solidFill>
              </a:rPr>
              <a:t>о</a:t>
            </a:r>
            <a:r>
              <a:rPr lang="ru-RU" sz="4000">
                <a:solidFill>
                  <a:srgbClr val="660033"/>
                </a:solidFill>
              </a:rPr>
              <a:t>м            полотенц</a:t>
            </a:r>
            <a:r>
              <a:rPr lang="ru-RU" sz="4000" u="sng">
                <a:solidFill>
                  <a:srgbClr val="660033"/>
                </a:solidFill>
              </a:rPr>
              <a:t>е</a:t>
            </a:r>
            <a:r>
              <a:rPr lang="ru-RU" sz="4000">
                <a:solidFill>
                  <a:srgbClr val="660033"/>
                </a:solidFill>
              </a:rPr>
              <a:t>м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меж</a:t>
            </a:r>
            <a:r>
              <a:rPr lang="ru-RU" sz="4000" u="sng">
                <a:solidFill>
                  <a:srgbClr val="660033"/>
                </a:solidFill>
              </a:rPr>
              <a:t>о</a:t>
            </a:r>
            <a:r>
              <a:rPr lang="ru-RU" sz="4000">
                <a:solidFill>
                  <a:srgbClr val="660033"/>
                </a:solidFill>
              </a:rPr>
              <a:t>й                задач</a:t>
            </a:r>
            <a:r>
              <a:rPr lang="ru-RU" sz="4000" u="sng">
                <a:solidFill>
                  <a:srgbClr val="660033"/>
                </a:solidFill>
              </a:rPr>
              <a:t>е</a:t>
            </a:r>
            <a:r>
              <a:rPr lang="ru-RU" sz="4000">
                <a:solidFill>
                  <a:srgbClr val="660033"/>
                </a:solidFill>
              </a:rPr>
              <a:t>й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>
                <a:solidFill>
                  <a:srgbClr val="660033"/>
                </a:solidFill>
              </a:rPr>
              <a:t>борц</a:t>
            </a:r>
            <a:r>
              <a:rPr lang="ru-RU" sz="4000" u="sng">
                <a:solidFill>
                  <a:srgbClr val="660033"/>
                </a:solidFill>
              </a:rPr>
              <a:t>о</a:t>
            </a:r>
            <a:r>
              <a:rPr lang="ru-RU" sz="4000">
                <a:solidFill>
                  <a:srgbClr val="660033"/>
                </a:solidFill>
              </a:rPr>
              <a:t>в               горц</a:t>
            </a:r>
            <a:r>
              <a:rPr lang="ru-RU" sz="4000" u="sng">
                <a:solidFill>
                  <a:srgbClr val="660033"/>
                </a:solidFill>
              </a:rPr>
              <a:t>е</a:t>
            </a:r>
            <a:r>
              <a:rPr lang="ru-RU" sz="4000">
                <a:solidFill>
                  <a:srgbClr val="660033"/>
                </a:solidFill>
              </a:rPr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196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Verdana</vt:lpstr>
      <vt:lpstr>Wingdings</vt:lpstr>
      <vt:lpstr>Times New Roman</vt:lpstr>
      <vt:lpstr>+mj-lt</vt:lpstr>
      <vt:lpstr>Поток</vt:lpstr>
      <vt:lpstr>Склон</vt:lpstr>
      <vt:lpstr>Склон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о-е после шипящих и ц в окончаниях имен существительных</dc:title>
  <dc:creator>Admin</dc:creator>
  <cp:lastModifiedBy>www.PHILka.RU</cp:lastModifiedBy>
  <cp:revision>16</cp:revision>
  <dcterms:created xsi:type="dcterms:W3CDTF">2012-03-16T11:39:10Z</dcterms:created>
  <dcterms:modified xsi:type="dcterms:W3CDTF">2013-04-25T18:32:07Z</dcterms:modified>
</cp:coreProperties>
</file>